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79" d="100"/>
          <a:sy n="79" d="100"/>
        </p:scale>
        <p:origin x="77" y="2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00161" y="3896450"/>
            <a:ext cx="9205851" cy="1646302"/>
          </a:xfrm>
        </p:spPr>
        <p:txBody>
          <a:bodyPr/>
          <a:lstStyle/>
          <a:p>
            <a:pPr algn="ctr"/>
            <a:r>
              <a:rPr lang="en-US" sz="4000" dirty="0"/>
              <a:t>Faculty </a:t>
            </a:r>
            <a:r>
              <a:rPr lang="en-US" sz="4000"/>
              <a:t>of </a:t>
            </a:r>
            <a:r>
              <a:rPr lang="en-US" sz="4000" smtClean="0"/>
              <a:t>Arts</a:t>
            </a:r>
            <a:r>
              <a:rPr lang="en-US" sz="4000" dirty="0"/>
              <a:t/>
            </a:r>
            <a:br>
              <a:rPr lang="en-US" sz="4000" dirty="0"/>
            </a:br>
            <a:r>
              <a:rPr lang="en-US" sz="4000" dirty="0"/>
              <a:t>English </a:t>
            </a:r>
            <a:r>
              <a:rPr lang="en-US" sz="4000" dirty="0" smtClean="0"/>
              <a:t>Department</a:t>
            </a:r>
            <a:r>
              <a:rPr lang="en-US" sz="4000" dirty="0"/>
              <a:t/>
            </a:r>
            <a:br>
              <a:rPr lang="en-US" sz="4000" dirty="0"/>
            </a:br>
            <a:r>
              <a:rPr lang="en-US" sz="4000" dirty="0"/>
              <a:t>First year (2019-2020)</a:t>
            </a:r>
            <a:br>
              <a:rPr lang="en-US" sz="4000" dirty="0"/>
            </a:br>
            <a:r>
              <a:rPr lang="en-US" sz="4000" dirty="0"/>
              <a:t/>
            </a:r>
            <a:br>
              <a:rPr lang="en-US" sz="4000" dirty="0"/>
            </a:br>
            <a:r>
              <a:rPr lang="en-US" sz="4000" dirty="0"/>
              <a:t/>
            </a:r>
            <a:br>
              <a:rPr lang="en-US" sz="4000" dirty="0"/>
            </a:br>
            <a:r>
              <a:rPr lang="en-US" sz="4000" dirty="0"/>
              <a:t>English Grammar </a:t>
            </a:r>
            <a:r>
              <a:rPr lang="en-US" sz="4000" dirty="0" smtClean="0"/>
              <a:t>(Course </a:t>
            </a:r>
            <a:r>
              <a:rPr lang="en-US" sz="4000" dirty="0"/>
              <a:t>-1)</a:t>
            </a:r>
            <a:br>
              <a:rPr lang="en-US" sz="4000" dirty="0"/>
            </a:br>
            <a:r>
              <a:rPr lang="en-US" sz="4000" dirty="0"/>
              <a:t>Professor </a:t>
            </a:r>
            <a:r>
              <a:rPr lang="en-US" sz="4000" dirty="0" err="1"/>
              <a:t>Nazik</a:t>
            </a:r>
            <a:r>
              <a:rPr lang="en-US" sz="4000" dirty="0"/>
              <a:t> Abdel-</a:t>
            </a:r>
            <a:r>
              <a:rPr lang="en-US" sz="4000" dirty="0" err="1"/>
              <a:t>Lateef</a:t>
            </a:r>
            <a:r>
              <a:rPr lang="en-US" sz="4000" dirty="0"/>
              <a:t/>
            </a:r>
            <a:br>
              <a:rPr lang="en-US" sz="4000" dirty="0"/>
            </a:br>
            <a:endParaRPr lang="ar-SA" sz="4000"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050751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Practice 3 (the answer)</a:t>
            </a:r>
            <a:endParaRPr lang="ar-SA" dirty="0"/>
          </a:p>
        </p:txBody>
      </p:sp>
      <p:sp>
        <p:nvSpPr>
          <p:cNvPr id="3" name="عنصر نائب للمحتوى 2"/>
          <p:cNvSpPr>
            <a:spLocks noGrp="1"/>
          </p:cNvSpPr>
          <p:nvPr>
            <p:ph idx="1"/>
          </p:nvPr>
        </p:nvSpPr>
        <p:spPr>
          <a:xfrm>
            <a:off x="677333" y="2160589"/>
            <a:ext cx="9756451" cy="3880773"/>
          </a:xfrm>
        </p:spPr>
        <p:txBody>
          <a:bodyPr/>
          <a:lstStyle/>
          <a:p>
            <a:pPr marL="0" indent="0" algn="l">
              <a:lnSpc>
                <a:spcPct val="150000"/>
              </a:lnSpc>
              <a:buNone/>
            </a:pPr>
            <a:r>
              <a:rPr lang="en-US" dirty="0"/>
              <a:t>1- "Do you ever watch 'CSI' ON CBS?" asked Steven.</a:t>
            </a:r>
          </a:p>
          <a:p>
            <a:pPr marL="0" indent="0" algn="l">
              <a:lnSpc>
                <a:spcPct val="150000"/>
              </a:lnSpc>
              <a:buNone/>
            </a:pPr>
            <a:r>
              <a:rPr lang="en-US" dirty="0"/>
              <a:t>2-"which one of you called me a 'cowardly excuse for a soldier'? "barked the sergeant.</a:t>
            </a:r>
          </a:p>
          <a:p>
            <a:pPr marL="0" indent="0" algn="l">
              <a:lnSpc>
                <a:spcPct val="150000"/>
              </a:lnSpc>
              <a:buNone/>
            </a:pPr>
            <a:r>
              <a:rPr lang="en-US" dirty="0"/>
              <a:t>3-After reading to kill a Mockingbird, I rented the movie.</a:t>
            </a:r>
          </a:p>
          <a:p>
            <a:endParaRPr lang="ar-SA" dirty="0"/>
          </a:p>
        </p:txBody>
      </p:sp>
    </p:spTree>
    <p:extLst>
      <p:ext uri="{BB962C8B-B14F-4D97-AF65-F5344CB8AC3E}">
        <p14:creationId xmlns:p14="http://schemas.microsoft.com/office/powerpoint/2010/main" val="2882738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Course Description</a:t>
            </a:r>
            <a:endParaRPr lang="ar-SA" dirty="0"/>
          </a:p>
        </p:txBody>
      </p:sp>
      <p:sp>
        <p:nvSpPr>
          <p:cNvPr id="3" name="عنصر نائب للمحتوى 2"/>
          <p:cNvSpPr>
            <a:spLocks noGrp="1"/>
          </p:cNvSpPr>
          <p:nvPr>
            <p:ph idx="1"/>
          </p:nvPr>
        </p:nvSpPr>
        <p:spPr>
          <a:xfrm>
            <a:off x="677333" y="2160589"/>
            <a:ext cx="9496569" cy="3880773"/>
          </a:xfrm>
        </p:spPr>
        <p:txBody>
          <a:bodyPr/>
          <a:lstStyle/>
          <a:p>
            <a:pPr marL="0" indent="0" algn="l">
              <a:lnSpc>
                <a:spcPct val="150000"/>
              </a:lnSpc>
              <a:buNone/>
            </a:pPr>
            <a:r>
              <a:rPr lang="en-US" dirty="0"/>
              <a:t>In this course, you will review have you learned about punctuation so far, especially the use of semicolons to separate independent clauses. You will also learn how to use semicolons with semicolons with certain joining words, you will also learn the problems of quotation marks. Finally, you be in control of quotation marks in your writing.</a:t>
            </a:r>
            <a:endParaRPr lang="ar-SA" dirty="0"/>
          </a:p>
        </p:txBody>
      </p:sp>
    </p:spTree>
    <p:extLst>
      <p:ext uri="{BB962C8B-B14F-4D97-AF65-F5344CB8AC3E}">
        <p14:creationId xmlns:p14="http://schemas.microsoft.com/office/powerpoint/2010/main" val="3149442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Semicolons</a:t>
            </a:r>
            <a:endParaRPr lang="ar-SA" dirty="0"/>
          </a:p>
        </p:txBody>
      </p:sp>
      <p:sp>
        <p:nvSpPr>
          <p:cNvPr id="3" name="عنصر نائب للمحتوى 2"/>
          <p:cNvSpPr>
            <a:spLocks noGrp="1"/>
          </p:cNvSpPr>
          <p:nvPr>
            <p:ph idx="1"/>
          </p:nvPr>
        </p:nvSpPr>
        <p:spPr>
          <a:xfrm>
            <a:off x="677333" y="1530417"/>
            <a:ext cx="9554321" cy="5014762"/>
          </a:xfrm>
        </p:spPr>
        <p:txBody>
          <a:bodyPr>
            <a:normAutofit fontScale="92500" lnSpcReduction="10000"/>
          </a:bodyPr>
          <a:lstStyle/>
          <a:p>
            <a:pPr marL="0" indent="0" algn="l">
              <a:lnSpc>
                <a:spcPct val="160000"/>
              </a:lnSpc>
              <a:buNone/>
            </a:pPr>
            <a:r>
              <a:rPr lang="en-US" sz="2100" dirty="0"/>
              <a:t>Use a semicolon to:</a:t>
            </a:r>
          </a:p>
          <a:p>
            <a:pPr marL="0" indent="0" algn="l">
              <a:lnSpc>
                <a:spcPct val="160000"/>
              </a:lnSpc>
              <a:buNone/>
            </a:pPr>
            <a:r>
              <a:rPr lang="en-US" sz="2100" dirty="0"/>
              <a:t>- Separate independent clauses joined without a conjunction.</a:t>
            </a:r>
          </a:p>
          <a:p>
            <a:pPr marL="0" indent="0" algn="l">
              <a:lnSpc>
                <a:spcPct val="160000"/>
              </a:lnSpc>
              <a:buNone/>
            </a:pPr>
            <a:r>
              <a:rPr lang="en-US" sz="2100" dirty="0" smtClean="0"/>
              <a:t>-Separate </a:t>
            </a:r>
            <a:r>
              <a:rPr lang="en-US" sz="2100" dirty="0"/>
              <a:t>independent clauses that contain commas, even if the clauses are joined by a conjunction. </a:t>
            </a:r>
          </a:p>
          <a:p>
            <a:pPr marL="0" indent="0" algn="l">
              <a:lnSpc>
                <a:spcPct val="160000"/>
              </a:lnSpc>
              <a:buNone/>
            </a:pPr>
            <a:r>
              <a:rPr lang="en-US" sz="2100" dirty="0" smtClean="0"/>
              <a:t>-Separate </a:t>
            </a:r>
            <a:r>
              <a:rPr lang="en-US" sz="2100" dirty="0"/>
              <a:t>independent clauses connected with a con-junctive adverb that expresses a relationship between clauses.</a:t>
            </a:r>
          </a:p>
          <a:p>
            <a:pPr marL="0" indent="0" algn="l">
              <a:lnSpc>
                <a:spcPct val="160000"/>
              </a:lnSpc>
              <a:buNone/>
            </a:pPr>
            <a:r>
              <a:rPr lang="en-US" sz="2100" dirty="0"/>
              <a:t>Conjunctive Adverbs such as:</a:t>
            </a:r>
          </a:p>
          <a:p>
            <a:pPr marL="0" indent="0" algn="l">
              <a:lnSpc>
                <a:spcPct val="160000"/>
              </a:lnSpc>
              <a:buNone/>
            </a:pPr>
            <a:r>
              <a:rPr lang="en-US" sz="2100" dirty="0"/>
              <a:t>besides       instead      thus    however    hence  </a:t>
            </a:r>
          </a:p>
          <a:p>
            <a:pPr marL="0" indent="0" algn="l">
              <a:lnSpc>
                <a:spcPct val="160000"/>
              </a:lnSpc>
              <a:buNone/>
            </a:pPr>
            <a:r>
              <a:rPr lang="en-US" sz="2100" dirty="0"/>
              <a:t>furthermore      moreover   then     otherwise </a:t>
            </a:r>
          </a:p>
          <a:p>
            <a:endParaRPr lang="en-US" dirty="0"/>
          </a:p>
          <a:p>
            <a:pPr marL="0" indent="0" algn="l">
              <a:buNone/>
            </a:pPr>
            <a:endParaRPr lang="ar-SA" dirty="0"/>
          </a:p>
        </p:txBody>
      </p:sp>
    </p:spTree>
    <p:extLst>
      <p:ext uri="{BB962C8B-B14F-4D97-AF65-F5344CB8AC3E}">
        <p14:creationId xmlns:p14="http://schemas.microsoft.com/office/powerpoint/2010/main" val="1996431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Semicolons</a:t>
            </a:r>
            <a:endParaRPr lang="ar-SA" dirty="0"/>
          </a:p>
        </p:txBody>
      </p:sp>
      <p:sp>
        <p:nvSpPr>
          <p:cNvPr id="3" name="عنصر نائب للمحتوى 2"/>
          <p:cNvSpPr>
            <a:spLocks noGrp="1"/>
          </p:cNvSpPr>
          <p:nvPr>
            <p:ph idx="1"/>
          </p:nvPr>
        </p:nvSpPr>
        <p:spPr>
          <a:xfrm>
            <a:off x="677334" y="1722922"/>
            <a:ext cx="8596668" cy="4793381"/>
          </a:xfrm>
        </p:spPr>
        <p:txBody>
          <a:bodyPr/>
          <a:lstStyle/>
          <a:p>
            <a:pPr marL="0" indent="0" algn="l">
              <a:lnSpc>
                <a:spcPct val="150000"/>
              </a:lnSpc>
              <a:buNone/>
            </a:pPr>
            <a:r>
              <a:rPr lang="en-US" dirty="0"/>
              <a:t>Separating items in a series</a:t>
            </a:r>
          </a:p>
          <a:p>
            <a:pPr marL="0" indent="0" algn="l">
              <a:lnSpc>
                <a:spcPct val="150000"/>
              </a:lnSpc>
              <a:buNone/>
            </a:pPr>
            <a:r>
              <a:rPr lang="en-US" dirty="0" smtClean="0"/>
              <a:t>-Use </a:t>
            </a:r>
            <a:r>
              <a:rPr lang="en-US" dirty="0"/>
              <a:t>a semicolon to separate items in a series that contain commas.</a:t>
            </a:r>
          </a:p>
          <a:p>
            <a:pPr marL="0" indent="0" algn="l">
              <a:lnSpc>
                <a:spcPct val="150000"/>
              </a:lnSpc>
              <a:buNone/>
            </a:pPr>
            <a:r>
              <a:rPr lang="en-US" dirty="0"/>
              <a:t>For example</a:t>
            </a:r>
          </a:p>
          <a:p>
            <a:pPr marL="0" indent="0" algn="l">
              <a:lnSpc>
                <a:spcPct val="150000"/>
              </a:lnSpc>
              <a:buNone/>
            </a:pPr>
            <a:r>
              <a:rPr lang="en-US" dirty="0"/>
              <a:t>The possible dates for the potluck are Thursday,June5;Saturady.June7;Sunday,June 8; or Monday, June 9.</a:t>
            </a:r>
          </a:p>
          <a:p>
            <a:pPr marL="0" indent="0" algn="l">
              <a:buNone/>
            </a:pPr>
            <a:endParaRPr lang="ar-SA" dirty="0"/>
          </a:p>
        </p:txBody>
      </p:sp>
    </p:spTree>
    <p:extLst>
      <p:ext uri="{BB962C8B-B14F-4D97-AF65-F5344CB8AC3E}">
        <p14:creationId xmlns:p14="http://schemas.microsoft.com/office/powerpoint/2010/main" val="56727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Colons</a:t>
            </a:r>
            <a:endParaRPr lang="ar-SA" dirty="0"/>
          </a:p>
        </p:txBody>
      </p:sp>
      <p:sp>
        <p:nvSpPr>
          <p:cNvPr id="3" name="عنصر نائب للمحتوى 2"/>
          <p:cNvSpPr>
            <a:spLocks noGrp="1"/>
          </p:cNvSpPr>
          <p:nvPr>
            <p:ph idx="1"/>
          </p:nvPr>
        </p:nvSpPr>
        <p:spPr>
          <a:xfrm>
            <a:off x="677333" y="1665171"/>
            <a:ext cx="9862329" cy="4966635"/>
          </a:xfrm>
        </p:spPr>
        <p:txBody>
          <a:bodyPr>
            <a:normAutofit/>
          </a:bodyPr>
          <a:lstStyle/>
          <a:p>
            <a:pPr marL="0" indent="0" algn="l">
              <a:lnSpc>
                <a:spcPct val="150000"/>
              </a:lnSpc>
              <a:buNone/>
            </a:pPr>
            <a:r>
              <a:rPr lang="en-US" dirty="0" smtClean="0"/>
              <a:t>-Use </a:t>
            </a:r>
            <a:r>
              <a:rPr lang="en-US" dirty="0"/>
              <a:t>a colon to introduce a list of items.</a:t>
            </a:r>
          </a:p>
          <a:p>
            <a:pPr marL="0" indent="0" algn="l">
              <a:lnSpc>
                <a:spcPct val="150000"/>
              </a:lnSpc>
              <a:buNone/>
            </a:pPr>
            <a:r>
              <a:rPr lang="en-US" dirty="0" smtClean="0"/>
              <a:t>-Use </a:t>
            </a:r>
            <a:r>
              <a:rPr lang="en-US" dirty="0"/>
              <a:t>a colon to introduce a formal quotation.</a:t>
            </a:r>
          </a:p>
          <a:p>
            <a:pPr marL="0" indent="0" algn="l">
              <a:lnSpc>
                <a:spcPct val="150000"/>
              </a:lnSpc>
              <a:buNone/>
            </a:pPr>
            <a:r>
              <a:rPr lang="en-US" dirty="0" smtClean="0"/>
              <a:t>-Use </a:t>
            </a:r>
            <a:r>
              <a:rPr lang="en-US" dirty="0"/>
              <a:t>a colon to introduce a word, phrase, or clause that adds a particular emphasis to the main body of a sentence.</a:t>
            </a:r>
          </a:p>
          <a:p>
            <a:pPr marL="0" indent="0" algn="l">
              <a:lnSpc>
                <a:spcPct val="150000"/>
              </a:lnSpc>
              <a:buNone/>
            </a:pPr>
            <a:r>
              <a:rPr lang="en-US" dirty="0" smtClean="0"/>
              <a:t>-Between </a:t>
            </a:r>
            <a:r>
              <a:rPr lang="en-US" dirty="0"/>
              <a:t>the titles and the subtitle of a book.</a:t>
            </a:r>
          </a:p>
          <a:p>
            <a:pPr marL="0" indent="0" algn="l">
              <a:lnSpc>
                <a:spcPct val="150000"/>
              </a:lnSpc>
              <a:buNone/>
            </a:pPr>
            <a:r>
              <a:rPr lang="en-US" dirty="0" smtClean="0"/>
              <a:t>-Between </a:t>
            </a:r>
            <a:r>
              <a:rPr lang="en-US" dirty="0"/>
              <a:t>volumes and page numbers, chapter and verses, hours and minutes.</a:t>
            </a:r>
          </a:p>
          <a:p>
            <a:pPr marL="0" indent="0" algn="l">
              <a:lnSpc>
                <a:spcPct val="150000"/>
              </a:lnSpc>
              <a:buNone/>
            </a:pPr>
            <a:r>
              <a:rPr lang="en-US" dirty="0"/>
              <a:t>For example: Marvel Comics 21:24</a:t>
            </a:r>
          </a:p>
          <a:p>
            <a:pPr marL="0" indent="0" algn="l">
              <a:lnSpc>
                <a:spcPct val="150000"/>
              </a:lnSpc>
              <a:buNone/>
            </a:pPr>
            <a:r>
              <a:rPr lang="en-US" dirty="0"/>
              <a:t>James 3:10</a:t>
            </a:r>
          </a:p>
          <a:p>
            <a:pPr marL="0" indent="0" algn="l">
              <a:lnSpc>
                <a:spcPct val="150000"/>
              </a:lnSpc>
              <a:buNone/>
            </a:pPr>
            <a:r>
              <a:rPr lang="en-US" dirty="0"/>
              <a:t>2:43A.M.</a:t>
            </a:r>
          </a:p>
          <a:p>
            <a:pPr algn="l"/>
            <a:endParaRPr lang="ar-SA" dirty="0"/>
          </a:p>
        </p:txBody>
      </p:sp>
    </p:spTree>
    <p:extLst>
      <p:ext uri="{BB962C8B-B14F-4D97-AF65-F5344CB8AC3E}">
        <p14:creationId xmlns:p14="http://schemas.microsoft.com/office/powerpoint/2010/main" val="662322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Practice 1(the answer)</a:t>
            </a:r>
            <a:endParaRPr lang="ar-SA" dirty="0"/>
          </a:p>
        </p:txBody>
      </p:sp>
      <p:sp>
        <p:nvSpPr>
          <p:cNvPr id="3" name="عنصر نائب للمحتوى 2"/>
          <p:cNvSpPr>
            <a:spLocks noGrp="1"/>
          </p:cNvSpPr>
          <p:nvPr>
            <p:ph idx="1"/>
          </p:nvPr>
        </p:nvSpPr>
        <p:spPr/>
        <p:txBody>
          <a:bodyPr>
            <a:normAutofit/>
          </a:bodyPr>
          <a:lstStyle/>
          <a:p>
            <a:pPr marL="0" indent="0" algn="l">
              <a:lnSpc>
                <a:spcPct val="150000"/>
              </a:lnSpc>
              <a:buNone/>
            </a:pPr>
            <a:r>
              <a:rPr lang="en-US" sz="2000" dirty="0"/>
              <a:t>1-Helen left her desk unlocked at work; consequently, she worried about it all night.</a:t>
            </a:r>
          </a:p>
          <a:p>
            <a:pPr marL="0" indent="0" algn="l">
              <a:lnSpc>
                <a:spcPct val="150000"/>
              </a:lnSpc>
              <a:buNone/>
            </a:pPr>
            <a:r>
              <a:rPr lang="en-US" sz="2000" dirty="0" smtClean="0"/>
              <a:t>2-The </a:t>
            </a:r>
            <a:r>
              <a:rPr lang="en-US" sz="2000" dirty="0"/>
              <a:t>menu included broiled salmon, steamed broccoli, grilled potatoes, spinach, and bread; but for some reason, they served no dessert.</a:t>
            </a:r>
          </a:p>
          <a:p>
            <a:pPr marL="0" indent="0" algn="l">
              <a:lnSpc>
                <a:spcPct val="150000"/>
              </a:lnSpc>
              <a:buNone/>
            </a:pPr>
            <a:r>
              <a:rPr lang="en-US" sz="2000" dirty="0" smtClean="0"/>
              <a:t>3-Tim </a:t>
            </a:r>
            <a:r>
              <a:rPr lang="en-US" sz="2000" dirty="0"/>
              <a:t>hurried through his work; however, he still wasn't finished by 8:00.</a:t>
            </a:r>
          </a:p>
          <a:p>
            <a:pPr marL="0" indent="0" algn="l">
              <a:lnSpc>
                <a:spcPct val="150000"/>
              </a:lnSpc>
              <a:buNone/>
            </a:pPr>
            <a:endParaRPr lang="ar-SA" sz="2000" dirty="0"/>
          </a:p>
        </p:txBody>
      </p:sp>
    </p:spTree>
    <p:extLst>
      <p:ext uri="{BB962C8B-B14F-4D97-AF65-F5344CB8AC3E}">
        <p14:creationId xmlns:p14="http://schemas.microsoft.com/office/powerpoint/2010/main" val="70777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Practice 2</a:t>
            </a:r>
            <a:endParaRPr lang="ar-SA" dirty="0"/>
          </a:p>
        </p:txBody>
      </p:sp>
      <p:sp>
        <p:nvSpPr>
          <p:cNvPr id="3" name="عنصر نائب للمحتوى 2"/>
          <p:cNvSpPr>
            <a:spLocks noGrp="1"/>
          </p:cNvSpPr>
          <p:nvPr>
            <p:ph idx="1"/>
          </p:nvPr>
        </p:nvSpPr>
        <p:spPr>
          <a:xfrm>
            <a:off x="481263" y="1674796"/>
            <a:ext cx="9596387" cy="4366566"/>
          </a:xfrm>
        </p:spPr>
        <p:txBody>
          <a:bodyPr/>
          <a:lstStyle/>
          <a:p>
            <a:pPr marL="0" indent="0" algn="l">
              <a:lnSpc>
                <a:spcPct val="150000"/>
              </a:lnSpc>
              <a:buNone/>
            </a:pPr>
            <a:r>
              <a:rPr lang="en-US" dirty="0" smtClean="0"/>
              <a:t>6-Hammond </a:t>
            </a:r>
            <a:r>
              <a:rPr lang="en-US" dirty="0"/>
              <a:t>located the procedure in the policy manual volume 6:89.</a:t>
            </a:r>
          </a:p>
          <a:p>
            <a:pPr marL="0" indent="0" algn="l">
              <a:lnSpc>
                <a:spcPct val="150000"/>
              </a:lnSpc>
              <a:buNone/>
            </a:pPr>
            <a:r>
              <a:rPr lang="en-US" dirty="0" smtClean="0"/>
              <a:t>7-The </a:t>
            </a:r>
            <a:r>
              <a:rPr lang="en-US" dirty="0"/>
              <a:t>hail destroyed all of the wheat; however, the corn was untouched by the violent storm.</a:t>
            </a:r>
          </a:p>
          <a:p>
            <a:pPr marL="0" indent="0" algn="l">
              <a:lnSpc>
                <a:spcPct val="150000"/>
              </a:lnSpc>
              <a:buNone/>
            </a:pPr>
            <a:r>
              <a:rPr lang="en-US" dirty="0" smtClean="0"/>
              <a:t>8-Before </a:t>
            </a:r>
            <a:r>
              <a:rPr lang="en-US" dirty="0"/>
              <a:t>I bought a new car, I did some research in the library, checked out the local car dealerships, asked a few friends for advice, and consulted my mechanic.</a:t>
            </a:r>
          </a:p>
          <a:p>
            <a:pPr marL="0" indent="0">
              <a:buNone/>
            </a:pPr>
            <a:endParaRPr lang="ar-SA" dirty="0"/>
          </a:p>
        </p:txBody>
      </p:sp>
    </p:spTree>
    <p:extLst>
      <p:ext uri="{BB962C8B-B14F-4D97-AF65-F5344CB8AC3E}">
        <p14:creationId xmlns:p14="http://schemas.microsoft.com/office/powerpoint/2010/main" val="3650973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Uses for quotation marks</a:t>
            </a:r>
            <a:endParaRPr lang="ar-SA" dirty="0"/>
          </a:p>
        </p:txBody>
      </p:sp>
      <p:sp>
        <p:nvSpPr>
          <p:cNvPr id="3" name="عنصر نائب للمحتوى 2"/>
          <p:cNvSpPr>
            <a:spLocks noGrp="1"/>
          </p:cNvSpPr>
          <p:nvPr>
            <p:ph idx="1"/>
          </p:nvPr>
        </p:nvSpPr>
        <p:spPr>
          <a:xfrm>
            <a:off x="336884" y="1453415"/>
            <a:ext cx="8937118" cy="4587947"/>
          </a:xfrm>
        </p:spPr>
        <p:txBody>
          <a:bodyPr>
            <a:normAutofit fontScale="92500"/>
          </a:bodyPr>
          <a:lstStyle/>
          <a:p>
            <a:pPr marL="0" indent="0" algn="l">
              <a:lnSpc>
                <a:spcPct val="150000"/>
              </a:lnSpc>
              <a:buNone/>
            </a:pPr>
            <a:r>
              <a:rPr lang="en-US" dirty="0" smtClean="0"/>
              <a:t>-Use </a:t>
            </a:r>
            <a:r>
              <a:rPr lang="en-US" dirty="0"/>
              <a:t>double quotation marks to set off direct quotation or thought within a sentence or paragraphs.</a:t>
            </a:r>
          </a:p>
          <a:p>
            <a:pPr marL="0" indent="0" algn="l">
              <a:lnSpc>
                <a:spcPct val="150000"/>
              </a:lnSpc>
              <a:buNone/>
            </a:pPr>
            <a:r>
              <a:rPr lang="en-US" dirty="0"/>
              <a:t>For example, the sign read, "No Smoking."</a:t>
            </a:r>
          </a:p>
          <a:p>
            <a:pPr marL="0" indent="0" algn="l">
              <a:lnSpc>
                <a:spcPct val="150000"/>
              </a:lnSpc>
              <a:buNone/>
            </a:pPr>
            <a:r>
              <a:rPr lang="en-US" dirty="0" smtClean="0"/>
              <a:t>-Use </a:t>
            </a:r>
            <a:r>
              <a:rPr lang="en-US" dirty="0"/>
              <a:t>single quotation marks to set off a quotation within a quotation.</a:t>
            </a:r>
          </a:p>
          <a:p>
            <a:pPr marL="0" indent="0" algn="l">
              <a:lnSpc>
                <a:spcPct val="150000"/>
              </a:lnSpc>
              <a:buNone/>
            </a:pPr>
            <a:r>
              <a:rPr lang="en-US" dirty="0"/>
              <a:t>For example, my doctor always says, "take my wife's advice: 'If it tastes good, it has to be fattening!"</a:t>
            </a:r>
          </a:p>
          <a:p>
            <a:pPr marL="0" indent="0" algn="l">
              <a:lnSpc>
                <a:spcPct val="150000"/>
              </a:lnSpc>
              <a:buNone/>
            </a:pPr>
            <a:r>
              <a:rPr lang="en-US" dirty="0" smtClean="0"/>
              <a:t>-Using </a:t>
            </a:r>
            <a:r>
              <a:rPr lang="en-US" dirty="0"/>
              <a:t>it in dialogue for example, "I'm really hungry. I want something to eat, "said Harry.</a:t>
            </a:r>
          </a:p>
          <a:p>
            <a:pPr marL="0" indent="0" algn="l">
              <a:lnSpc>
                <a:spcPct val="150000"/>
              </a:lnSpc>
              <a:buNone/>
            </a:pPr>
            <a:r>
              <a:rPr lang="en-US" dirty="0" smtClean="0"/>
              <a:t>-Use </a:t>
            </a:r>
            <a:r>
              <a:rPr lang="en-US" dirty="0"/>
              <a:t>it to indicate irony or raised eyebrows.</a:t>
            </a:r>
          </a:p>
          <a:p>
            <a:pPr marL="0" indent="0" algn="l">
              <a:lnSpc>
                <a:spcPct val="150000"/>
              </a:lnSpc>
              <a:buNone/>
            </a:pPr>
            <a:r>
              <a:rPr lang="en-US" dirty="0"/>
              <a:t>For example, my yearly "evaluation" involved a three-minute conversation with the boss.</a:t>
            </a:r>
          </a:p>
          <a:p>
            <a:endParaRPr lang="ar-SA" dirty="0"/>
          </a:p>
        </p:txBody>
      </p:sp>
    </p:spTree>
    <p:extLst>
      <p:ext uri="{BB962C8B-B14F-4D97-AF65-F5344CB8AC3E}">
        <p14:creationId xmlns:p14="http://schemas.microsoft.com/office/powerpoint/2010/main" val="2596195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
            </a:r>
            <a:br>
              <a:rPr lang="en-US" dirty="0"/>
            </a:br>
            <a:r>
              <a:rPr lang="en-US" dirty="0"/>
              <a:t>Uses for quotation marks</a:t>
            </a:r>
            <a:br>
              <a:rPr lang="en-US" dirty="0"/>
            </a:br>
            <a:endParaRPr lang="ar-SA" dirty="0"/>
          </a:p>
        </p:txBody>
      </p:sp>
      <p:sp>
        <p:nvSpPr>
          <p:cNvPr id="3" name="عنصر نائب للمحتوى 2"/>
          <p:cNvSpPr>
            <a:spLocks noGrp="1"/>
          </p:cNvSpPr>
          <p:nvPr>
            <p:ph idx="1"/>
          </p:nvPr>
        </p:nvSpPr>
        <p:spPr>
          <a:xfrm>
            <a:off x="677333" y="2415941"/>
            <a:ext cx="9766077" cy="3625421"/>
          </a:xfrm>
        </p:spPr>
        <p:txBody>
          <a:bodyPr/>
          <a:lstStyle/>
          <a:p>
            <a:pPr marL="0" indent="0" algn="l">
              <a:lnSpc>
                <a:spcPct val="150000"/>
              </a:lnSpc>
              <a:buNone/>
            </a:pPr>
            <a:r>
              <a:rPr lang="en-US" dirty="0"/>
              <a:t>Italics instead of quotation marks: words as words: the word food always brought a smile to his face.</a:t>
            </a:r>
          </a:p>
          <a:p>
            <a:pPr marL="0" indent="0" algn="l">
              <a:lnSpc>
                <a:spcPct val="150000"/>
              </a:lnSpc>
              <a:buNone/>
            </a:pPr>
            <a:r>
              <a:rPr lang="en-US" dirty="0"/>
              <a:t>Emphasis: I have never seen anyone so fond of music</a:t>
            </a:r>
          </a:p>
          <a:p>
            <a:endParaRPr lang="ar-SA" dirty="0"/>
          </a:p>
        </p:txBody>
      </p:sp>
    </p:spTree>
    <p:extLst>
      <p:ext uri="{BB962C8B-B14F-4D97-AF65-F5344CB8AC3E}">
        <p14:creationId xmlns:p14="http://schemas.microsoft.com/office/powerpoint/2010/main" val="2829661863"/>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22</TotalTime>
  <Words>587</Words>
  <Application>Microsoft Office PowerPoint</Application>
  <PresentationFormat>ملء الشاشة</PresentationFormat>
  <Paragraphs>48</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Tahoma</vt:lpstr>
      <vt:lpstr>Trebuchet MS</vt:lpstr>
      <vt:lpstr>Wingdings 3</vt:lpstr>
      <vt:lpstr>واجهة</vt:lpstr>
      <vt:lpstr>Faculty of Arts English Department First year (2019-2020)   English Grammar (Course -1) Professor Nazik Abdel-Lateef </vt:lpstr>
      <vt:lpstr>Course Description</vt:lpstr>
      <vt:lpstr>Semicolons</vt:lpstr>
      <vt:lpstr>Semicolons</vt:lpstr>
      <vt:lpstr>Colons</vt:lpstr>
      <vt:lpstr>Practice 1(the answer)</vt:lpstr>
      <vt:lpstr>Practice 2</vt:lpstr>
      <vt:lpstr>Uses for quotation marks</vt:lpstr>
      <vt:lpstr> Uses for quotation marks </vt:lpstr>
      <vt:lpstr>Practice 3 (the answer)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of arts English department First year (2019-2020)   English Grammar (course -1) Professor Nazik Abdel-Lateef </dc:title>
  <dc:creator>Sumayyah Ahmed</dc:creator>
  <cp:lastModifiedBy>Sumayyah Ahmed</cp:lastModifiedBy>
  <cp:revision>10</cp:revision>
  <dcterms:created xsi:type="dcterms:W3CDTF">2020-03-16T18:29:01Z</dcterms:created>
  <dcterms:modified xsi:type="dcterms:W3CDTF">2020-03-16T18:51:31Z</dcterms:modified>
</cp:coreProperties>
</file>